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6" r:id="rId3"/>
    <p:sldId id="261" r:id="rId4"/>
    <p:sldId id="263" r:id="rId5"/>
    <p:sldId id="270" r:id="rId6"/>
    <p:sldId id="269" r:id="rId7"/>
    <p:sldId id="258" r:id="rId8"/>
    <p:sldId id="262" r:id="rId9"/>
    <p:sldId id="271" r:id="rId10"/>
    <p:sldId id="267" r:id="rId11"/>
    <p:sldId id="268" r:id="rId12"/>
    <p:sldId id="272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F"/>
    <a:srgbClr val="E5FFE6"/>
    <a:srgbClr val="FEE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660"/>
  </p:normalViewPr>
  <p:slideViewPr>
    <p:cSldViewPr>
      <p:cViewPr varScale="1">
        <p:scale>
          <a:sx n="83" d="100"/>
          <a:sy n="83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По уровням подготовки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Лист1!$B$10:$B$13</c:f>
              <c:strCache>
                <c:ptCount val="4"/>
                <c:pt idx="0">
                  <c:v>Бакалавриат</c:v>
                </c:pt>
                <c:pt idx="1">
                  <c:v>Специалитет</c:v>
                </c:pt>
                <c:pt idx="2">
                  <c:v>Магистратура </c:v>
                </c:pt>
                <c:pt idx="3">
                  <c:v>Аспирантура</c:v>
                </c:pt>
              </c:strCache>
            </c:strRef>
          </c:cat>
          <c:val>
            <c:numRef>
              <c:f>Лист1!$C$10:$C$13</c:f>
              <c:numCache>
                <c:formatCode>General</c:formatCode>
                <c:ptCount val="4"/>
                <c:pt idx="0">
                  <c:v>39</c:v>
                </c:pt>
                <c:pt idx="1">
                  <c:v>4</c:v>
                </c:pt>
                <c:pt idx="2">
                  <c:v>38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9-4D17-9945-4C0FB40C0F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39494831"/>
        <c:axId val="439508559"/>
        <c:axId val="0"/>
      </c:bar3DChart>
      <c:catAx>
        <c:axId val="439494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508559"/>
        <c:crosses val="autoZero"/>
        <c:auto val="1"/>
        <c:lblAlgn val="ctr"/>
        <c:lblOffset val="100"/>
        <c:noMultiLvlLbl val="0"/>
      </c:catAx>
      <c:valAx>
        <c:axId val="4395085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94948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ru-RU"/>
              <a:t>По видам практик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rgbClr val="FFFF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Лист1!$B$3:$B$5</c:f>
              <c:strCache>
                <c:ptCount val="3"/>
                <c:pt idx="0">
                  <c:v>Производственные</c:v>
                </c:pt>
                <c:pt idx="1">
                  <c:v>Учебные</c:v>
                </c:pt>
                <c:pt idx="2">
                  <c:v>НИР</c:v>
                </c:pt>
              </c:strCache>
            </c:strRef>
          </c:cat>
          <c:val>
            <c:numRef>
              <c:f>Лист1!$C$3:$C$5</c:f>
              <c:numCache>
                <c:formatCode>General</c:formatCode>
                <c:ptCount val="3"/>
                <c:pt idx="0">
                  <c:v>52</c:v>
                </c:pt>
                <c:pt idx="1">
                  <c:v>21</c:v>
                </c:pt>
                <c:pt idx="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F-471F-88D0-20F39BBAEE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2634623"/>
        <c:axId val="2036301983"/>
        <c:axId val="0"/>
      </c:bar3DChart>
      <c:catAx>
        <c:axId val="4326346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36301983"/>
        <c:crosses val="autoZero"/>
        <c:auto val="1"/>
        <c:lblAlgn val="ctr"/>
        <c:lblOffset val="100"/>
        <c:noMultiLvlLbl val="0"/>
      </c:catAx>
      <c:valAx>
        <c:axId val="2036301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326346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3CBCA-0736-4FE8-B5C2-4D5ED32A4220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927A-5293-4AE0-8146-94C09A4659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231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5FFE6"/>
            </a:gs>
            <a:gs pos="50000">
              <a:schemeClr val="bg1"/>
            </a:gs>
            <a:gs pos="100000">
              <a:srgbClr val="FEE8F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02631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50"/>
                </a:solidFill>
              </a:rPr>
              <a:t>Учебные и производственные </a:t>
            </a:r>
            <a:r>
              <a:rPr lang="ru-RU" b="1" dirty="0" smtClean="0">
                <a:solidFill>
                  <a:srgbClr val="00B050"/>
                </a:solidFill>
              </a:rPr>
              <a:t>практики: </a:t>
            </a:r>
            <a:r>
              <a:rPr lang="ru-RU" b="1" dirty="0">
                <a:solidFill>
                  <a:srgbClr val="00B050"/>
                </a:solidFill>
              </a:rPr>
              <a:t>программы, базы, </a:t>
            </a:r>
            <a:r>
              <a:rPr lang="ru-RU" b="1" dirty="0" smtClean="0">
                <a:solidFill>
                  <a:srgbClr val="00B050"/>
                </a:solidFill>
              </a:rPr>
              <a:t>финансирование</a:t>
            </a:r>
            <a:br>
              <a:rPr lang="ru-RU" b="1" dirty="0" smtClean="0">
                <a:solidFill>
                  <a:srgbClr val="00B050"/>
                </a:solidFill>
              </a:rPr>
            </a:br>
            <a:r>
              <a:rPr lang="ru-RU" b="1" dirty="0" smtClean="0">
                <a:solidFill>
                  <a:srgbClr val="00B050"/>
                </a:solidFill>
              </a:rPr>
              <a:t>(2 полугодие, 2020-2021 уч. г.)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015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3014"/>
          </a:xfrm>
        </p:spPr>
        <p:txBody>
          <a:bodyPr/>
          <a:lstStyle/>
          <a:p>
            <a:r>
              <a:rPr lang="ru-RU" dirty="0" smtClean="0"/>
              <a:t>График сдачи плавания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649082"/>
              </p:ext>
            </p:extLst>
          </p:nvPr>
        </p:nvGraphicFramePr>
        <p:xfrm>
          <a:off x="755576" y="1417638"/>
          <a:ext cx="7931224" cy="17373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133032">
                  <a:extLst>
                    <a:ext uri="{9D8B030D-6E8A-4147-A177-3AD203B41FA5}">
                      <a16:colId xmlns:a16="http://schemas.microsoft.com/office/drawing/2014/main" val="4172418217"/>
                    </a:ext>
                  </a:extLst>
                </a:gridCol>
                <a:gridCol w="1133032">
                  <a:extLst>
                    <a:ext uri="{9D8B030D-6E8A-4147-A177-3AD203B41FA5}">
                      <a16:colId xmlns:a16="http://schemas.microsoft.com/office/drawing/2014/main" val="1840816302"/>
                    </a:ext>
                  </a:extLst>
                </a:gridCol>
                <a:gridCol w="1133032">
                  <a:extLst>
                    <a:ext uri="{9D8B030D-6E8A-4147-A177-3AD203B41FA5}">
                      <a16:colId xmlns:a16="http://schemas.microsoft.com/office/drawing/2014/main" val="4241820954"/>
                    </a:ext>
                  </a:extLst>
                </a:gridCol>
                <a:gridCol w="1133032">
                  <a:extLst>
                    <a:ext uri="{9D8B030D-6E8A-4147-A177-3AD203B41FA5}">
                      <a16:colId xmlns:a16="http://schemas.microsoft.com/office/drawing/2014/main" val="2546596768"/>
                    </a:ext>
                  </a:extLst>
                </a:gridCol>
                <a:gridCol w="1133032">
                  <a:extLst>
                    <a:ext uri="{9D8B030D-6E8A-4147-A177-3AD203B41FA5}">
                      <a16:colId xmlns:a16="http://schemas.microsoft.com/office/drawing/2014/main" val="2481222845"/>
                    </a:ext>
                  </a:extLst>
                </a:gridCol>
                <a:gridCol w="1133032">
                  <a:extLst>
                    <a:ext uri="{9D8B030D-6E8A-4147-A177-3AD203B41FA5}">
                      <a16:colId xmlns:a16="http://schemas.microsoft.com/office/drawing/2014/main" val="2363390692"/>
                    </a:ext>
                  </a:extLst>
                </a:gridCol>
                <a:gridCol w="1133032">
                  <a:extLst>
                    <a:ext uri="{9D8B030D-6E8A-4147-A177-3AD203B41FA5}">
                      <a16:colId xmlns:a16="http://schemas.microsoft.com/office/drawing/2014/main" val="40455534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Курс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ПН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СБ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40828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11.40</a:t>
                      </a:r>
                    </a:p>
                    <a:p>
                      <a:pPr algn="ctr"/>
                      <a:r>
                        <a:rPr lang="ru-RU" sz="2400" dirty="0" smtClean="0"/>
                        <a:t>20.00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20.00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11.40</a:t>
                      </a:r>
                    </a:p>
                    <a:p>
                      <a:pPr algn="ctr"/>
                      <a:r>
                        <a:rPr lang="ru-RU" sz="2400" dirty="0" smtClean="0"/>
                        <a:t>14.00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59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9.50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20.00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9.50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68158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5312" y="3284984"/>
            <a:ext cx="7931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На 1 сеанс допускаются не более 5 человек!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86936" y="3933056"/>
            <a:ext cx="8229600" cy="10130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ah-RU" dirty="0" smtClean="0"/>
              <a:t>Контактные данные курирующего терапевта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86936" y="5161047"/>
            <a:ext cx="7973496" cy="973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b="1" dirty="0"/>
              <a:t>Колосова Надежда </a:t>
            </a:r>
            <a:r>
              <a:rPr lang="ru-RU" b="1" dirty="0" smtClean="0"/>
              <a:t>Иннокентьевна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dirty="0" err="1" smtClean="0"/>
              <a:t>К.т</a:t>
            </a:r>
            <a:r>
              <a:rPr lang="ru-RU" dirty="0" smtClean="0"/>
              <a:t>.: 89679135880</a:t>
            </a:r>
          </a:p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ru-RU" dirty="0" smtClean="0"/>
              <a:t>Адрес:  Кулаковского 36, </a:t>
            </a:r>
            <a:r>
              <a:rPr lang="ru-RU" dirty="0" err="1" smtClean="0"/>
              <a:t>каб</a:t>
            </a:r>
            <a:r>
              <a:rPr lang="ru-RU" dirty="0" smtClean="0"/>
              <a:t>. 311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50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Замечания экспертов по практикам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720840"/>
            <a:ext cx="800323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4. Форма, вид и порядок отчетности обучающихся о прохождении практики</a:t>
            </a:r>
          </a:p>
          <a:p>
            <a:endParaRPr lang="ru-RU" dirty="0"/>
          </a:p>
          <a:p>
            <a:r>
              <a:rPr lang="ru-RU" dirty="0"/>
              <a:t>[</a:t>
            </a:r>
            <a:r>
              <a:rPr lang="ru-RU" sz="2400" dirty="0"/>
              <a:t>Указываются все документы (материалы), которые составляют отчет обучающегося по практике, требования к их оформлению, порядок и сроки представления</a:t>
            </a:r>
            <a:r>
              <a:rPr lang="ru-RU" sz="2400" dirty="0" smtClean="0"/>
              <a:t>. При </a:t>
            </a:r>
            <a:r>
              <a:rPr lang="ru-RU" sz="2400" dirty="0"/>
              <a:t>необходимости указывается ссылка на локальные акты вуза или учебного подразделения, регламентирующие подготовку отчетности по практикам</a:t>
            </a:r>
            <a:r>
              <a:rPr lang="ru-RU" dirty="0"/>
              <a:t>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453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Предложения и рекомендации отделениям ИЕН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Создать журнал регистрации долгосрочных и краткосрочных договоров о прохождении практической подготовки;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Создать папку для хранения копии приказов об организации практик;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Отчеты студентов о прохождении практик должны быть прослушаны не позднее 15 ноября. 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При оформлении проекта приказа строго руководствоваться инструкции работы в платформе </a:t>
            </a:r>
            <a:r>
              <a:rPr lang="en-US" sz="2400" dirty="0" err="1" smtClean="0"/>
              <a:t>Directum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225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2636912"/>
            <a:ext cx="6162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00682F"/>
                </a:solidFill>
              </a:rPr>
              <a:t>Спасибо за внимание!</a:t>
            </a:r>
            <a:endParaRPr lang="ru-RU" sz="4800" b="1" dirty="0">
              <a:solidFill>
                <a:srgbClr val="00682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407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363272" cy="4525963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Положение о практической подготовке обучающихся СВФУ от 29.09.2020 г.;</a:t>
            </a:r>
          </a:p>
          <a:p>
            <a:r>
              <a:rPr lang="ru-RU" dirty="0" smtClean="0"/>
              <a:t>Рабочие программы практик;</a:t>
            </a:r>
          </a:p>
          <a:p>
            <a:r>
              <a:rPr lang="ru-RU" dirty="0" smtClean="0"/>
              <a:t>Договор по практической подготовке обучающихся (</a:t>
            </a:r>
            <a:r>
              <a:rPr lang="ru-RU" i="1" dirty="0" smtClean="0"/>
              <a:t>должен быть подписан не позднее 10 дней до начала практики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Приказ об организации практик/практической подготовки (</a:t>
            </a:r>
            <a:r>
              <a:rPr lang="ru-RU" i="1" dirty="0" smtClean="0"/>
              <a:t>подписывается не позднее  7 дней до начала практики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0231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Общие сведения по практикам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24526"/>
            <a:ext cx="8640960" cy="4525963"/>
          </a:xfrm>
        </p:spPr>
        <p:txBody>
          <a:bodyPr>
            <a:normAutofit/>
          </a:bodyPr>
          <a:lstStyle/>
          <a:p>
            <a:r>
              <a:rPr lang="sah-RU" dirty="0" smtClean="0"/>
              <a:t>За второе полугодие всего </a:t>
            </a:r>
            <a:r>
              <a:rPr lang="sah-RU" b="1" dirty="0" smtClean="0"/>
              <a:t>91</a:t>
            </a:r>
            <a:r>
              <a:rPr lang="sah-RU" dirty="0" smtClean="0"/>
              <a:t> практик:</a:t>
            </a:r>
            <a:endParaRPr lang="ru-RU" b="1" dirty="0" smtClean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3413943"/>
              </p:ext>
            </p:extLst>
          </p:nvPr>
        </p:nvGraphicFramePr>
        <p:xfrm>
          <a:off x="4355976" y="2918056"/>
          <a:ext cx="4536504" cy="2607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9326703"/>
              </p:ext>
            </p:extLst>
          </p:nvPr>
        </p:nvGraphicFramePr>
        <p:xfrm>
          <a:off x="251520" y="2924944"/>
          <a:ext cx="432048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2217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Базы практик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301" y="1196752"/>
            <a:ext cx="84352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На </a:t>
            </a:r>
            <a:r>
              <a:rPr lang="ru-RU" sz="2400" dirty="0" smtClean="0"/>
              <a:t>01.09.2020 </a:t>
            </a:r>
            <a:r>
              <a:rPr lang="ru-RU" sz="2400" dirty="0"/>
              <a:t>года </a:t>
            </a:r>
            <a:r>
              <a:rPr lang="ru-RU" sz="2400" dirty="0" smtClean="0"/>
              <a:t>было </a:t>
            </a:r>
            <a:r>
              <a:rPr lang="ru-RU" sz="2400" b="1" dirty="0" smtClean="0"/>
              <a:t>26 действующих </a:t>
            </a:r>
            <a:r>
              <a:rPr lang="ru-RU" sz="2400" b="1" dirty="0"/>
              <a:t>долгосрочных договоров </a:t>
            </a:r>
            <a:r>
              <a:rPr lang="ru-RU" sz="2400" dirty="0"/>
              <a:t>на прохождение практики, в </a:t>
            </a:r>
            <a:r>
              <a:rPr lang="ru-RU" sz="2400" dirty="0" err="1"/>
              <a:t>т.ч</a:t>
            </a:r>
            <a:r>
              <a:rPr lang="ru-RU" sz="2400" dirty="0"/>
              <a:t>. </a:t>
            </a:r>
            <a:r>
              <a:rPr lang="ru-RU" sz="2400" b="1" dirty="0" smtClean="0"/>
              <a:t>11 </a:t>
            </a:r>
            <a:r>
              <a:rPr lang="ru-RU" sz="2400" b="1" dirty="0"/>
              <a:t>договоров с учреждениями образования;</a:t>
            </a:r>
            <a:r>
              <a:rPr lang="ru-RU" sz="2400" dirty="0"/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3371400"/>
            <a:ext cx="8364287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Краткосрочные договора:</a:t>
            </a:r>
          </a:p>
          <a:p>
            <a:r>
              <a:rPr lang="ru-RU" sz="2400" dirty="0" smtClean="0"/>
              <a:t>Договор </a:t>
            </a:r>
            <a:r>
              <a:rPr lang="ru-RU" sz="2400" dirty="0"/>
              <a:t>с МБОУ «</a:t>
            </a:r>
            <a:r>
              <a:rPr lang="ru-RU" sz="2400" dirty="0" err="1"/>
              <a:t>Майинский</a:t>
            </a:r>
            <a:r>
              <a:rPr lang="ru-RU" sz="2400" dirty="0"/>
              <a:t> лицей им. И. Г. Тимофеева</a:t>
            </a:r>
            <a:r>
              <a:rPr lang="ru-RU" sz="2400" dirty="0" smtClean="0"/>
              <a:t>» от 12 </a:t>
            </a:r>
            <a:r>
              <a:rPr lang="ru-RU" sz="2400" dirty="0"/>
              <a:t>января 2021 г</a:t>
            </a:r>
            <a:r>
              <a:rPr lang="ru-RU" sz="2400" dirty="0" smtClean="0"/>
              <a:t>.;</a:t>
            </a:r>
          </a:p>
          <a:p>
            <a:r>
              <a:rPr lang="ru-RU" sz="2400" dirty="0" smtClean="0"/>
              <a:t>Договор с МБОУ «</a:t>
            </a:r>
            <a:r>
              <a:rPr lang="ru-RU" sz="2400" dirty="0" err="1" smtClean="0"/>
              <a:t>Алтанская</a:t>
            </a:r>
            <a:r>
              <a:rPr lang="ru-RU" sz="2400" dirty="0" smtClean="0"/>
              <a:t> СОШ с углубленным изучением отдельных предметов» от 12 января 2021 г.;</a:t>
            </a:r>
          </a:p>
          <a:p>
            <a:r>
              <a:rPr lang="ru-RU" sz="2400" dirty="0" smtClean="0"/>
              <a:t>Договор с МБОУ «</a:t>
            </a:r>
            <a:r>
              <a:rPr lang="ru-RU" sz="2400" dirty="0" err="1" smtClean="0"/>
              <a:t>Ытык-Кюельская</a:t>
            </a:r>
            <a:r>
              <a:rPr lang="ru-RU" sz="2400" dirty="0" smtClean="0"/>
              <a:t> СОШ №2 им. Д.А. Петрова» от 12 января 2021 г.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7496" y="2458478"/>
            <a:ext cx="8212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ВСЕ ДОГОВОРА С 1 ЯНВАРЯ 2021 Г. УСТАРЕЛИ И УТРАТИЛИ СВОЮ ЮРИДИЧЕСКУЮ СИЛУ!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29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Общественные наблюдатели </a:t>
            </a:r>
            <a:br>
              <a:rPr lang="ru-RU" dirty="0" smtClean="0"/>
            </a:br>
            <a:r>
              <a:rPr lang="ru-RU" dirty="0" smtClean="0"/>
              <a:t>ГИА и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Запросы:</a:t>
            </a:r>
          </a:p>
          <a:p>
            <a:r>
              <a:rPr lang="ru-RU" dirty="0" smtClean="0"/>
              <a:t>Министерства </a:t>
            </a:r>
            <a:r>
              <a:rPr lang="ru-RU" dirty="0"/>
              <a:t>образования и науки Республики Саха (Якутия</a:t>
            </a:r>
            <a:r>
              <a:rPr lang="ru-RU" dirty="0" smtClean="0"/>
              <a:t>); </a:t>
            </a:r>
          </a:p>
          <a:p>
            <a:r>
              <a:rPr lang="ru-RU" dirty="0" smtClean="0"/>
              <a:t>Российский Союз Молодежи (РСМ).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Записаны </a:t>
            </a:r>
            <a:r>
              <a:rPr lang="ru-RU" b="1" dirty="0" smtClean="0"/>
              <a:t>16 студентов </a:t>
            </a:r>
            <a:r>
              <a:rPr lang="ru-RU" dirty="0" smtClean="0"/>
              <a:t>группы </a:t>
            </a:r>
            <a:r>
              <a:rPr lang="ru-RU" b="1" dirty="0" smtClean="0"/>
              <a:t>БА-Х-20 </a:t>
            </a:r>
            <a:r>
              <a:rPr lang="ru-RU" dirty="0" smtClean="0"/>
              <a:t>под руководством Андреевой М.П.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098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Изменения в организации практической подготовки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525963"/>
          </a:xfrm>
        </p:spPr>
        <p:txBody>
          <a:bodyPr/>
          <a:lstStyle/>
          <a:p>
            <a:r>
              <a:rPr lang="ru-RU" sz="2800" dirty="0" smtClean="0"/>
              <a:t>Студенты (ЗФО) на предприятиях практику проходят только при наличии медосмотра;</a:t>
            </a:r>
          </a:p>
          <a:p>
            <a:r>
              <a:rPr lang="ru-RU" sz="2800" dirty="0" smtClean="0"/>
              <a:t>По всем предприятиям должны быть заключены договора по новому образцу, договор подписывается на срок реализации программы;</a:t>
            </a:r>
          </a:p>
          <a:p>
            <a:r>
              <a:rPr lang="ru-RU" sz="2800" dirty="0" smtClean="0"/>
              <a:t>На полевые практики, в договоре указывается кадастровый номер местности;</a:t>
            </a:r>
          </a:p>
          <a:p>
            <a:r>
              <a:rPr lang="ru-RU" sz="2800" dirty="0" smtClean="0"/>
              <a:t>В ИП студенты практику не проходят.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1661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620688"/>
            <a:ext cx="8579296" cy="490066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2700" i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95536" y="908721"/>
            <a:ext cx="8568952" cy="324036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Все формы приказов, договоров, инструкций по ТБ и прочие необходимые документы можно найти на страничке ДОКО:</a:t>
            </a:r>
          </a:p>
          <a:p>
            <a:r>
              <a:rPr lang="ru-RU" i="1" dirty="0" smtClean="0">
                <a:solidFill>
                  <a:srgbClr val="0070C0"/>
                </a:solidFill>
              </a:rPr>
              <a:t>Главная </a:t>
            </a:r>
            <a:r>
              <a:rPr lang="ru-RU" i="1" dirty="0">
                <a:solidFill>
                  <a:srgbClr val="0070C0"/>
                </a:solidFill>
              </a:rPr>
              <a:t>/  Университет /  Структура и органы управления /  Управленческие подразделения /  Департамент по обеспечению качества образования / </a:t>
            </a:r>
            <a:r>
              <a:rPr lang="ru-RU" i="1" dirty="0" smtClean="0">
                <a:solidFill>
                  <a:srgbClr val="0070C0"/>
                </a:solidFill>
              </a:rPr>
              <a:t>Учебно-методический отдел/</a:t>
            </a:r>
            <a:r>
              <a:rPr lang="ru-RU" b="1" i="1" dirty="0" smtClean="0">
                <a:solidFill>
                  <a:srgbClr val="0070C0"/>
                </a:solidFill>
              </a:rPr>
              <a:t>Практика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4" name="Объект 4"/>
          <p:cNvSpPr txBox="1">
            <a:spLocks/>
          </p:cNvSpPr>
          <p:nvPr/>
        </p:nvSpPr>
        <p:spPr>
          <a:xfrm>
            <a:off x="827584" y="4221088"/>
            <a:ext cx="7956884" cy="20162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Студенты допускаются к практике только при наличии: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ru-RU" sz="2400" b="1" dirty="0" smtClean="0">
                <a:solidFill>
                  <a:srgbClr val="C00000"/>
                </a:solidFill>
              </a:rPr>
              <a:t>Прививки от клещевого энцефалита (полевые практики); 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2. Зачета по плаванию (полевые практики);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3. Инструктажа ТБ и ПБ;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4. Допуск медработника (Колосова Надежда Иннокентьевна).</a:t>
            </a:r>
          </a:p>
          <a:p>
            <a:pPr marL="0" indent="0">
              <a:buFont typeface="Arial" pitchFamily="34" charset="0"/>
              <a:buNone/>
            </a:pPr>
            <a:endParaRPr lang="ru-RU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563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Финансирование практик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7554" y="1288263"/>
            <a:ext cx="8352928" cy="10912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Всего по ИЕН на организацию и проведение </a:t>
            </a:r>
            <a:r>
              <a:rPr lang="ru-RU" sz="2400" dirty="0"/>
              <a:t>практик </a:t>
            </a:r>
            <a:r>
              <a:rPr lang="ru-RU" sz="2400" dirty="0" smtClean="0"/>
              <a:t>запросили </a:t>
            </a:r>
            <a:r>
              <a:rPr lang="ru-RU" sz="2400" dirty="0"/>
              <a:t>(по сметам</a:t>
            </a:r>
            <a:r>
              <a:rPr lang="ru-RU" sz="2400" dirty="0" smtClean="0"/>
              <a:t>): </a:t>
            </a:r>
            <a:r>
              <a:rPr lang="ru-RU" sz="2400" b="1" dirty="0" smtClean="0"/>
              <a:t>4250358 </a:t>
            </a:r>
            <a:r>
              <a:rPr lang="ru-RU" sz="2400" dirty="0" smtClean="0"/>
              <a:t>руб.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7948671"/>
              </p:ext>
            </p:extLst>
          </p:nvPr>
        </p:nvGraphicFramePr>
        <p:xfrm>
          <a:off x="1079612" y="2132856"/>
          <a:ext cx="6984776" cy="3002280"/>
        </p:xfrm>
        <a:graphic>
          <a:graphicData uri="http://schemas.openxmlformats.org/drawingml/2006/table">
            <a:tbl>
              <a:tblPr/>
              <a:tblGrid>
                <a:gridCol w="3725774">
                  <a:extLst>
                    <a:ext uri="{9D8B030D-6E8A-4147-A177-3AD203B41FA5}">
                      <a16:colId xmlns:a16="http://schemas.microsoft.com/office/drawing/2014/main" val="1912885333"/>
                    </a:ext>
                  </a:extLst>
                </a:gridCol>
                <a:gridCol w="3259002">
                  <a:extLst>
                    <a:ext uri="{9D8B030D-6E8A-4147-A177-3AD203B41FA5}">
                      <a16:colId xmlns:a16="http://schemas.microsoft.com/office/drawing/2014/main" val="3851491399"/>
                    </a:ext>
                  </a:extLst>
                </a:gridCol>
              </a:tblGrid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Статьи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471253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Суточные 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ППС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763982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Транспортные расходы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2668284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0317977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Услуги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проживание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22300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753129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Аренда 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транспорта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813320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493765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Суточные </a:t>
                      </a:r>
                      <a:r>
                        <a:rPr lang="ru-RU" sz="2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студентов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493500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062670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Times New Roman" panose="02020603050405020304" pitchFamily="18" charset="0"/>
                        </a:rPr>
                        <a:t>ГСМ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152154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9602688"/>
                  </a:ext>
                </a:extLst>
              </a:tr>
              <a:tr h="280845"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0" i="0" u="none" strike="noStrike">
                          <a:effectLst/>
                          <a:latin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4250358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4251552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5588744"/>
            <a:ext cx="65167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Утвердили, примерно, </a:t>
            </a:r>
            <a:r>
              <a:rPr lang="ru-RU" sz="2800" b="1" dirty="0"/>
              <a:t>2800000 рублей.</a:t>
            </a:r>
          </a:p>
        </p:txBody>
      </p:sp>
    </p:spTree>
    <p:extLst>
      <p:ext uri="{BB962C8B-B14F-4D97-AF65-F5344CB8AC3E}">
        <p14:creationId xmlns:p14="http://schemas.microsoft.com/office/powerpoint/2010/main" val="646033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Необходимые документы для оформления приказа практик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Договор о прохождении практической подготовки;</a:t>
            </a:r>
          </a:p>
          <a:p>
            <a:r>
              <a:rPr lang="ru-RU" dirty="0" smtClean="0"/>
              <a:t>Лист инструктажа по ТБ и ПБ;</a:t>
            </a:r>
          </a:p>
          <a:p>
            <a:r>
              <a:rPr lang="ru-RU" dirty="0" smtClean="0"/>
              <a:t>Ведомость медосмотра о допуске к практике;</a:t>
            </a:r>
          </a:p>
          <a:p>
            <a:r>
              <a:rPr lang="ru-RU" dirty="0" smtClean="0"/>
              <a:t>Список групп (</a:t>
            </a:r>
            <a:r>
              <a:rPr lang="en-US" dirty="0" smtClean="0"/>
              <a:t>excel</a:t>
            </a:r>
            <a:r>
              <a:rPr lang="ru-RU" dirty="0" smtClean="0"/>
              <a:t> формат таблицы на почту </a:t>
            </a:r>
            <a:r>
              <a:rPr lang="en-US" dirty="0" smtClean="0"/>
              <a:t>praktika_uo@mail</a:t>
            </a:r>
            <a:r>
              <a:rPr lang="en-US" dirty="0"/>
              <a:t>.</a:t>
            </a:r>
            <a:r>
              <a:rPr lang="en-US" dirty="0" smtClean="0"/>
              <a:t>ru)</a:t>
            </a:r>
            <a:r>
              <a:rPr lang="ru-RU" dirty="0" smtClean="0"/>
              <a:t>;</a:t>
            </a:r>
          </a:p>
          <a:p>
            <a:r>
              <a:rPr lang="ru-RU" i="1" dirty="0" smtClean="0"/>
              <a:t>Страница РУП о практической подготовке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4933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589</Words>
  <Application>Microsoft Office PowerPoint</Application>
  <PresentationFormat>Экран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Учебные и производственные практики: программы, базы, финансирование (2 полугодие, 2020-2021 уч. г.)</vt:lpstr>
      <vt:lpstr>Основные документы</vt:lpstr>
      <vt:lpstr>Общие сведения по практикам</vt:lpstr>
      <vt:lpstr>Базы практик</vt:lpstr>
      <vt:lpstr>Общественные наблюдатели  ГИА и ЕГЭ</vt:lpstr>
      <vt:lpstr>Изменения в организации практической подготовки</vt:lpstr>
      <vt:lpstr> </vt:lpstr>
      <vt:lpstr>Финансирование практик</vt:lpstr>
      <vt:lpstr>Необходимые документы для оформления приказа практик</vt:lpstr>
      <vt:lpstr>График сдачи плавания </vt:lpstr>
      <vt:lpstr>Замечания экспертов по практикам</vt:lpstr>
      <vt:lpstr>Предложения и рекомендации отделениям ИЕН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Летние практики обучающихся ИЕН</dc:title>
  <dc:creator>user</dc:creator>
  <cp:lastModifiedBy>Романов Георгий Прокопьевич</cp:lastModifiedBy>
  <cp:revision>52</cp:revision>
  <dcterms:created xsi:type="dcterms:W3CDTF">2018-04-25T05:49:04Z</dcterms:created>
  <dcterms:modified xsi:type="dcterms:W3CDTF">2021-04-22T03:54:26Z</dcterms:modified>
</cp:coreProperties>
</file>